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0" r:id="rId5"/>
    <p:sldId id="264" r:id="rId6"/>
    <p:sldId id="263" r:id="rId7"/>
    <p:sldId id="262" r:id="rId8"/>
    <p:sldId id="261" r:id="rId9"/>
    <p:sldId id="270" r:id="rId10"/>
    <p:sldId id="258" r:id="rId11"/>
    <p:sldId id="269" r:id="rId12"/>
    <p:sldId id="266" r:id="rId13"/>
    <p:sldId id="267" r:id="rId14"/>
    <p:sldId id="271" r:id="rId15"/>
    <p:sldId id="273" r:id="rId16"/>
    <p:sldId id="274" r:id="rId17"/>
    <p:sldId id="275" r:id="rId18"/>
    <p:sldId id="279" r:id="rId19"/>
    <p:sldId id="278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30FC-FBDB-4624-8E8B-548040078BD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3BF3-0DB2-47C4-B362-057EB6800B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y/imgres?q=%D0%BA%D0%B0%D1%80%D1%82%D0%B8%D0%BD%D0%BA%D0%B8+%D0%BC%D0%B0%D0%BA%D1%83%D0%BB%D0%B0%D1%82%D1%83%D1%80%D1%8B&amp;hl=ru&amp;sa=X&amp;biw=1440&amp;bih=799&amp;tbm=isch&amp;prmd=imvns&amp;tbnid=_0dPqnyQlWxYEM:&amp;imgrefurl=http://www.tapanar.by/index.php?module=shop&amp;categ=1&amp;parent=0&amp;navop=1&amp;docid=G51htN7Q5W5AlM&amp;imgurl=http://www.tapanar.by/modules/shop/uploads/mini_01.jpg&amp;w=220&amp;h=300&amp;ei=3ty7TqizKYSJhQfdzoDNBw&amp;zoom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by/imgres?q=%D0%BA%D0%B0%D1%80%D1%82%D0%B8%D0%BD%D0%BA%D0%B8+%D0%BC%D0%B0%D0%BA%D1%83%D0%BB%D0%B0%D1%82%D1%83%D1%80%D1%8B&amp;hl=ru&amp;sa=X&amp;biw=1440&amp;bih=799&amp;tbm=isch&amp;prmd=imvns&amp;tbnid=5oH5SWnIGTZuNM:&amp;imgrefurl=http://promportal.su/goods_11928.htm&amp;docid=QAqHsqTx9cyXhM&amp;imgurl=http://promportal.su/foto/good_fotos/0/1834/mini_zavod_po_proizvodstvu_tualetnoy_bumagi_iz_makulaturi_foto_large.jpg&amp;w=300&amp;h=225&amp;ei=3ty7TqizKYSJhQfdzoDNBw&amp;zoom=1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792162"/>
          </a:xfrm>
        </p:spPr>
        <p:txBody>
          <a:bodyPr>
            <a:noAutofit/>
          </a:bodyPr>
          <a:lstStyle/>
          <a:p>
            <a:r>
              <a:rPr lang="ru-RU" sz="6600" dirty="0"/>
              <a:t>Акция «Сдай макулатуру — спаси дерево!»</a:t>
            </a:r>
            <a:endParaRPr lang="ru-RU" sz="6600" b="1" i="1" u="sng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00572" y="4214818"/>
            <a:ext cx="4543428" cy="23399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Выполнили воспитатели:</a:t>
            </a:r>
          </a:p>
          <a:p>
            <a:pPr>
              <a:buNone/>
            </a:pPr>
            <a:r>
              <a:rPr lang="ru-RU" dirty="0" smtClean="0"/>
              <a:t>Самоукова Наталья Александровна</a:t>
            </a:r>
          </a:p>
          <a:p>
            <a:pPr>
              <a:buNone/>
            </a:pPr>
            <a:r>
              <a:rPr lang="ru-RU" dirty="0" smtClean="0"/>
              <a:t>Созинова Наталья Валерьевна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99FF66"/>
                </a:solidFill>
                <a:latin typeface="Times New Roman" pitchFamily="18" charset="0"/>
              </a:rPr>
              <a:t>Вот мнения родителей:</a:t>
            </a:r>
            <a:endParaRPr lang="ru-RU" sz="4000" b="1" i="1" u="sng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 rtlCol="0">
            <a:normAutofit fontScale="92500"/>
          </a:bodyPr>
          <a:lstStyle/>
          <a:p>
            <a:r>
              <a:rPr lang="ru-RU" altLang="ru-RU" sz="2400" dirty="0" smtClean="0">
                <a:latin typeface="Times New Roman" pitchFamily="18" charset="0"/>
              </a:rPr>
              <a:t>…дома накапливается куча макулатуры, которую всегда лень тащить выкидывать на помойку. А тут как бы и в дело пошло…Вот-вот,… так мы вчера под этим предлогом перебрали две полки ….</a:t>
            </a:r>
          </a:p>
          <a:p>
            <a:r>
              <a:rPr lang="ru-RU" altLang="ru-RU" sz="2400" dirty="0" smtClean="0">
                <a:latin typeface="Times New Roman" pitchFamily="18" charset="0"/>
              </a:rPr>
              <a:t>…C удовольствием сдала бы макулатуру, у нас дома скапливается немереное кол-во бумаг, школьникам бы отдала, кто бы забрал...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itchFamily="18" charset="0"/>
              </a:rPr>
              <a:t>…</a:t>
            </a:r>
            <a:r>
              <a:rPr lang="ru-RU" altLang="ru-RU" sz="2400" dirty="0" smtClean="0">
                <a:latin typeface="Times New Roman" pitchFamily="18" charset="0"/>
              </a:rPr>
              <a:t>Дома скопилось множество бумажных отходов, газет, листов А4, да и просто ненужных книг. Выбрасывать совесть не позволяет. Куда ее можно сдать, чтоб с пользой для общества и окружающей среды? может кто знает?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…Вы молодцы, что подняли такую тему </a:t>
            </a:r>
            <a:br>
              <a:rPr lang="ru-RU" altLang="ru-RU" sz="2400" dirty="0" smtClean="0">
                <a:latin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</a:rPr>
              <a:t>Мы тоже в своё время позаботились этим вопросом, зачем выбрасывать то, что можно переработать, да и деревья жалко.</a:t>
            </a:r>
            <a:br>
              <a:rPr lang="ru-RU" altLang="ru-RU" sz="2400" dirty="0" smtClean="0">
                <a:latin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</a:rPr>
              <a:t>Когда мы были в Германии у родственников, меня поразило, насколько немцы щепетильны в вопросах раздельного сбора мусора, например, в пластик выбрасывались самые мелкие пластмассовые баночки и </a:t>
            </a:r>
            <a:r>
              <a:rPr lang="ru-RU" altLang="ru-RU" sz="2400" b="1" dirty="0" err="1" smtClean="0">
                <a:latin typeface="Times New Roman" pitchFamily="18" charset="0"/>
              </a:rPr>
              <a:t>детальки</a:t>
            </a:r>
            <a:r>
              <a:rPr lang="ru-RU" altLang="ru-RU" sz="2400" b="1" dirty="0" smtClean="0">
                <a:latin typeface="Times New Roman" pitchFamily="18" charset="0"/>
              </a:rPr>
              <a:t> (там сортированный мусор вывозят бесплатно, а за вывоз не сортированного надо платить).</a:t>
            </a: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pPr eaLnBrk="1" hangingPunct="1"/>
            <a:endParaRPr lang="ru-RU" sz="4000" b="1" i="1" u="sng" dirty="0" smtClean="0"/>
          </a:p>
        </p:txBody>
      </p:sp>
      <p:pic>
        <p:nvPicPr>
          <p:cNvPr id="5" name="Содержимое 4" descr="IMG_20170925_1106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3037880" cy="540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20171003_072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928802"/>
            <a:ext cx="5048253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r>
              <a:rPr lang="ru-RU" altLang="ru-RU" sz="4000" b="1" i="1" u="sng" dirty="0" smtClean="0">
                <a:solidFill>
                  <a:schemeClr val="folHlink"/>
                </a:solidFill>
                <a:latin typeface="Times New Roman" pitchFamily="18" charset="0"/>
              </a:rPr>
              <a:t>Заключение</a:t>
            </a:r>
            <a:endParaRPr lang="ru-RU" sz="4000" b="1" i="1" u="sng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 rtlCol="0">
            <a:noAutofit/>
          </a:bodyPr>
          <a:lstStyle/>
          <a:p>
            <a:r>
              <a:rPr lang="ru-RU" altLang="ru-RU" dirty="0" smtClean="0">
                <a:latin typeface="Times New Roman" pitchFamily="18" charset="0"/>
              </a:rPr>
              <a:t>Пусть признаком экологической культуры каждого станет привычка сдавать накопившийся в быту и на производстве мусор для вторичной переработки, после которой он мог бы вернуться к нам в виде газа для отопления, новых строительных материалов, тканей, бумаги и т.д.. </a:t>
            </a:r>
          </a:p>
          <a:p>
            <a:r>
              <a:rPr lang="ru-RU" altLang="ru-RU" dirty="0" smtClean="0">
                <a:latin typeface="Times New Roman" pitchFamily="18" charset="0"/>
              </a:rPr>
              <a:t>Каждый из нас, наши семьи смогли бы внести вклад в экономию своего семейного бюджета и в экономику государства, а также в ухоженность наших улиц и дворов. Бережливость- это выгодно и комфортно! </a:t>
            </a:r>
          </a:p>
          <a:p>
            <a:pPr eaLnBrk="1" hangingPunct="1">
              <a:buFont typeface="Arial" charset="0"/>
              <a:buNone/>
              <a:defRPr/>
            </a:pP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u="sng" dirty="0" smtClean="0"/>
              <a:t>Акция «Подари новую жизнь старым вещам»</a:t>
            </a:r>
            <a:br>
              <a:rPr lang="ru-RU" sz="4000" b="1" i="1" u="sng" dirty="0" smtClean="0"/>
            </a:br>
            <a:endParaRPr lang="ru-RU" sz="4000" b="1" i="1" u="sng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  <a:defRPr/>
            </a:pPr>
            <a:r>
              <a:rPr lang="ru-RU" sz="4000" b="1" dirty="0"/>
              <a:t>Старые</a:t>
            </a:r>
            <a:r>
              <a:rPr lang="ru-RU" sz="4000" dirty="0"/>
              <a:t> вещи – это безграничное поле для творчества и осуществления всех самых </a:t>
            </a:r>
            <a:r>
              <a:rPr lang="ru-RU" sz="4000" dirty="0" smtClean="0"/>
              <a:t>смелых </a:t>
            </a:r>
            <a:r>
              <a:rPr lang="ru-RU" sz="4000" dirty="0"/>
              <a:t>задумок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sz="4000" b="1" dirty="0"/>
              <a:t>Задачи</a:t>
            </a:r>
            <a:r>
              <a:rPr lang="ru-RU" sz="4000" dirty="0"/>
              <a:t> </a:t>
            </a:r>
            <a:r>
              <a:rPr lang="ru-RU" sz="4000" b="1" dirty="0"/>
              <a:t>проекта</a:t>
            </a:r>
            <a:r>
              <a:rPr lang="ru-RU" sz="4000" dirty="0"/>
              <a:t>.</a:t>
            </a:r>
          </a:p>
          <a:p>
            <a:r>
              <a:rPr lang="ru-RU" sz="4000" dirty="0"/>
              <a:t>1. Формировать </a:t>
            </a:r>
            <a:r>
              <a:rPr lang="ru-RU" sz="4000" b="1" dirty="0"/>
              <a:t>семейную</a:t>
            </a:r>
            <a:r>
              <a:rPr lang="ru-RU" sz="4000" dirty="0"/>
              <a:t> экологическую культуру </a:t>
            </a:r>
            <a:r>
              <a:rPr lang="ru-RU" sz="4000" b="1" dirty="0"/>
              <a:t>жизненной</a:t>
            </a:r>
            <a:r>
              <a:rPr lang="ru-RU" sz="4000" dirty="0"/>
              <a:t> позиции у взрослых и детей по отношению к важным экологическим проблемам.</a:t>
            </a:r>
          </a:p>
          <a:p>
            <a:r>
              <a:rPr lang="ru-RU" sz="4000" dirty="0"/>
              <a:t>2. Развивать творческие способности детей и родителей. Оптимизация детско-родительских отношений.</a:t>
            </a:r>
          </a:p>
          <a:p>
            <a:r>
              <a:rPr lang="ru-RU" sz="4000" dirty="0"/>
              <a:t>3. Показать на примере работ, как можно </a:t>
            </a:r>
            <a:r>
              <a:rPr lang="ru-RU" sz="4000" b="1" dirty="0"/>
              <a:t>вторично</a:t>
            </a:r>
            <a:r>
              <a:rPr lang="ru-RU" sz="4000" dirty="0"/>
              <a:t> использовать упаковочные отходы в целях бережного отношения к окружающей среде.</a:t>
            </a:r>
          </a:p>
          <a:p>
            <a:pPr>
              <a:buNone/>
              <a:defRPr/>
            </a:pPr>
            <a:endParaRPr lang="ru-RU" sz="40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pPr eaLnBrk="1" hangingPunct="1"/>
            <a:endParaRPr lang="ru-RU" sz="4000" b="1" i="1" u="sng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b="1" i="1" u="sng" dirty="0" smtClean="0"/>
              <a:t>Акция «Береги природу»</a:t>
            </a:r>
            <a:endParaRPr lang="ru-RU" sz="4000" b="1" i="1" u="sng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sz="3600" b="1" u="sng" dirty="0"/>
              <a:t>Цель</a:t>
            </a:r>
            <a:r>
              <a:rPr lang="ru-RU" sz="3600" dirty="0"/>
              <a:t>: закрепление и формирование начал экологической </a:t>
            </a:r>
            <a:r>
              <a:rPr lang="ru-RU" sz="3600" u="sng" dirty="0"/>
              <a:t>культуры</a:t>
            </a:r>
            <a:r>
              <a:rPr lang="ru-RU" sz="3600" dirty="0"/>
              <a:t>: правильного отношения ребенка к </a:t>
            </a:r>
            <a:r>
              <a:rPr lang="ru-RU" sz="3600" b="1" dirty="0"/>
              <a:t>природе</a:t>
            </a:r>
            <a:r>
              <a:rPr lang="ru-RU" sz="3600" dirty="0"/>
              <a:t>, к окружающему миру, к себе, к людям как часть </a:t>
            </a:r>
            <a:r>
              <a:rPr lang="ru-RU" sz="3600" b="1" dirty="0"/>
              <a:t>природы</a:t>
            </a:r>
            <a:r>
              <a:rPr lang="ru-RU" sz="3600" dirty="0"/>
              <a:t>, к вещам и материалам </a:t>
            </a:r>
            <a:r>
              <a:rPr lang="ru-RU" sz="3600" b="1" dirty="0"/>
              <a:t>природного происхождения</a:t>
            </a:r>
            <a:r>
              <a:rPr lang="ru-RU" sz="3600" dirty="0"/>
              <a:t>, которыми они пользуются.</a:t>
            </a:r>
            <a:endParaRPr lang="ru-RU" sz="36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6311900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2400" b="1" dirty="0"/>
              <a:t>Задачи:</a:t>
            </a:r>
          </a:p>
          <a:p>
            <a:pPr>
              <a:buNone/>
            </a:pPr>
            <a:r>
              <a:rPr lang="ru-RU" sz="2400" dirty="0"/>
              <a:t>• Закреплять и расширять знания детей о растениях и животных родного края, их красоте и пользе;</a:t>
            </a:r>
          </a:p>
          <a:p>
            <a:pPr>
              <a:buNone/>
            </a:pPr>
            <a:r>
              <a:rPr lang="ru-RU" sz="2400" dirty="0"/>
              <a:t>• Расширять представления о насекомых;</a:t>
            </a:r>
          </a:p>
          <a:p>
            <a:pPr>
              <a:buNone/>
            </a:pPr>
            <a:r>
              <a:rPr lang="ru-RU" sz="2400" dirty="0"/>
              <a:t>• Воспитывать стремление к познанию природы через творческую, познавательно-исследовательскую деятельность;</a:t>
            </a:r>
          </a:p>
          <a:p>
            <a:pPr>
              <a:buNone/>
            </a:pPr>
            <a:r>
              <a:rPr lang="ru-RU" sz="2400" dirty="0"/>
              <a:t>• Формировать представления о простейших взаимосвязях в живой и неживой природе.</a:t>
            </a:r>
          </a:p>
          <a:p>
            <a:pPr>
              <a:buNone/>
            </a:pPr>
            <a:r>
              <a:rPr lang="ru-RU" sz="2400" dirty="0"/>
              <a:t>• Воспитывать гуманное отношение ко всему живому; закладывать основы экологической культуры личности;</a:t>
            </a:r>
          </a:p>
          <a:p>
            <a:pPr>
              <a:buNone/>
            </a:pPr>
            <a:r>
              <a:rPr lang="ru-RU" sz="2400" dirty="0"/>
              <a:t>• Учить активно и творчески применять полученные знания в художественно-продуктивной деятельности – в рисунке, лепке, аппликации;</a:t>
            </a:r>
          </a:p>
          <a:p>
            <a:pPr>
              <a:buNone/>
            </a:pPr>
            <a:r>
              <a:rPr lang="ru-RU" sz="2400" dirty="0"/>
              <a:t>• Развивать познавательную, мыслительную, речевую активность детей; воображение, фантазию;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b="1" i="1" u="sng" dirty="0" smtClean="0"/>
              <a:t> </a:t>
            </a:r>
            <a:endParaRPr lang="ru-RU" sz="4000" b="1" i="1" u="sng" dirty="0" smtClean="0"/>
          </a:p>
        </p:txBody>
      </p:sp>
      <p:pic>
        <p:nvPicPr>
          <p:cNvPr id="5" name="Содержимое 4" descr="14957742652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22860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4957757901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85728"/>
            <a:ext cx="22860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71026_1048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28604"/>
            <a:ext cx="3428992" cy="2571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71026_1048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643314"/>
            <a:ext cx="3667118" cy="2750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171026_1100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643314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6311900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r>
              <a:rPr lang="ru-RU" altLang="ru-RU" sz="4000" dirty="0" smtClean="0"/>
              <a:t>Актуальность:</a:t>
            </a:r>
            <a:endParaRPr lang="ru-RU" sz="4000" b="1" i="1" u="sng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altLang="ru-RU" sz="2400" dirty="0">
                <a:latin typeface="Times New Roman" pitchFamily="18" charset="0"/>
              </a:rPr>
              <a:t>Сегодня наша планета стоит на пороге экологической катастрофы, и наиболее грозный предвестник ее – парниковый эффект. Наблюдается процесс постепенного увеличения среднегодовой температуры атмосферы Земли и Мирового океана. Это вызвано увеличением в атмосфере содержания углекислого газа, который образуется в огромных количествах при сжигании топлива. И только растения способны перерабатывать углекислый газ превращая его в кислород. В связи с этим все большее значение приобретают вопросы ресурсосбережения, а именно охрана лесов от уничтожения в угоду все возрастающим потребностям человечества в бумаге, древесине и т. д.</a:t>
            </a: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G_20171026_120235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071934" cy="5429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5" name="Group 78"/>
          <p:cNvGraphicFramePr>
            <a:graphicFrameLocks/>
          </p:cNvGraphicFramePr>
          <p:nvPr/>
        </p:nvGraphicFramePr>
        <p:xfrm>
          <a:off x="5000628" y="0"/>
          <a:ext cx="3571900" cy="6572269"/>
        </p:xfrm>
        <a:graphic>
          <a:graphicData uri="http://schemas.openxmlformats.org/drawingml/2006/table">
            <a:tbl>
              <a:tblPr/>
              <a:tblGrid>
                <a:gridCol w="1014811"/>
                <a:gridCol w="2557089"/>
              </a:tblGrid>
              <a:tr h="120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Пшеница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Манная, пшеничная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Рис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Рис, рисовые хлопья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Кукуруза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Кукурузная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Ячмень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Ячневая, перловая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Просо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Пшено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Овес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Овсяная «Геркулес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Гречиха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Гречневая: ядрица,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0171026_120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71026_120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10744"/>
            <a:ext cx="3905246" cy="292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00232" y="4214818"/>
            <a:ext cx="501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Коллекция насекомых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785794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248025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>Девиз акции: «Сдай макулатуру - спаси дерево!»</a:t>
            </a:r>
            <a:endParaRPr lang="ru-RU" sz="4000" i="1" u="sng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2800" b="1" u="sng" dirty="0"/>
              <a:t>Цели</a:t>
            </a:r>
            <a:r>
              <a:rPr lang="ru-RU" sz="2800" b="1" dirty="0"/>
              <a:t>:</a:t>
            </a:r>
          </a:p>
          <a:p>
            <a:r>
              <a:rPr lang="ru-RU" sz="2800" dirty="0"/>
              <a:t>1. Сохранение и ответственное потребление природных ресурсов нашей планеты.</a:t>
            </a:r>
          </a:p>
          <a:p>
            <a:r>
              <a:rPr lang="ru-RU" sz="2800" dirty="0"/>
              <a:t>2. Привлечение внимания подрастающего поколения к необходимости вторичного использования природных ресурсов.</a:t>
            </a:r>
          </a:p>
          <a:p>
            <a:r>
              <a:rPr lang="ru-RU" sz="2800" dirty="0"/>
              <a:t>3. Распространение информации о важности мероприятия по сдаче </a:t>
            </a:r>
            <a:r>
              <a:rPr lang="ru-RU" sz="2800" b="1" dirty="0"/>
              <a:t>макулатуры</a:t>
            </a:r>
            <a:r>
              <a:rPr lang="ru-RU" sz="2800" dirty="0"/>
              <a:t> для вторичной переработки.</a:t>
            </a:r>
          </a:p>
          <a:p>
            <a:r>
              <a:rPr lang="ru-RU" sz="2800" dirty="0"/>
              <a:t>4. Вовлечение детей в практику сбора и сдачи </a:t>
            </a:r>
            <a:r>
              <a:rPr lang="ru-RU" sz="2800" b="1" dirty="0"/>
              <a:t>макулатуры</a:t>
            </a:r>
            <a:r>
              <a:rPr lang="ru-RU" sz="2800" dirty="0"/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097587"/>
          </a:xfrm>
        </p:spPr>
        <p:txBody>
          <a:bodyPr rtlCol="0">
            <a:normAutofit lnSpcReduction="10000"/>
          </a:bodyPr>
          <a:lstStyle/>
          <a:p>
            <a:pPr>
              <a:buNone/>
            </a:pPr>
            <a:r>
              <a:rPr lang="ru-RU" b="1" u="sng" dirty="0"/>
              <a:t>Задачи</a:t>
            </a:r>
            <a:r>
              <a:rPr lang="ru-RU" b="1" dirty="0"/>
              <a:t>:</a:t>
            </a:r>
          </a:p>
          <a:p>
            <a:r>
              <a:rPr lang="ru-RU" dirty="0"/>
              <a:t>1. Прививать любовь к природе и воспитывать бережное отношение к ней.</a:t>
            </a:r>
          </a:p>
          <a:p>
            <a:r>
              <a:rPr lang="ru-RU" dirty="0"/>
              <a:t>2. Воспитывать начала экологической культуры дошкольников.</a:t>
            </a:r>
          </a:p>
          <a:p>
            <a:r>
              <a:rPr lang="ru-RU" dirty="0"/>
              <a:t>3. Вовлекать воспитанников и их родителей в активную природоохранную деятельность.</a:t>
            </a:r>
          </a:p>
          <a:p>
            <a:r>
              <a:rPr lang="ru-RU" dirty="0"/>
              <a:t>4. Дать детям представление о полезных свойствах леса.</a:t>
            </a:r>
          </a:p>
          <a:p>
            <a:r>
              <a:rPr lang="ru-RU" dirty="0"/>
              <a:t>5. Собрать и отправить в переработку </a:t>
            </a:r>
            <a:r>
              <a:rPr lang="ru-RU" b="1" dirty="0"/>
              <a:t>макулатуру</a:t>
            </a:r>
            <a:r>
              <a:rPr lang="ru-RU" dirty="0"/>
              <a:t>, </a:t>
            </a:r>
            <a:r>
              <a:rPr lang="ru-RU" b="1" dirty="0"/>
              <a:t>спасти деревья от вырубки</a:t>
            </a:r>
            <a:r>
              <a:rPr lang="ru-RU" dirty="0"/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9144000" cy="6169025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2400" b="1" u="sng" dirty="0"/>
              <a:t>Планируемые результаты</a:t>
            </a:r>
            <a:r>
              <a:rPr lang="ru-RU" sz="2400" b="1" dirty="0"/>
              <a:t>:</a:t>
            </a:r>
          </a:p>
          <a:p>
            <a:r>
              <a:rPr lang="ru-RU" sz="2400" dirty="0"/>
              <a:t>1. Возникновение потребности в ресурсосбережении у детей, привлечение внимания к проблемам экологии.</a:t>
            </a:r>
          </a:p>
          <a:p>
            <a:r>
              <a:rPr lang="ru-RU" sz="2400" dirty="0"/>
              <a:t>2. Появление чувства ответственности за чистоту и сохранность окружающего мира.</a:t>
            </a:r>
          </a:p>
          <a:p>
            <a:r>
              <a:rPr lang="ru-RU" sz="2400" dirty="0"/>
              <a:t>3. Вовлечение родителей в совместную природоохранную деятельность.</a:t>
            </a:r>
          </a:p>
          <a:p>
            <a:r>
              <a:rPr lang="ru-RU" sz="2400" dirty="0"/>
              <a:t>4. Появление представления у дошкольников о пользе леса.</a:t>
            </a:r>
          </a:p>
          <a:p>
            <a:r>
              <a:rPr lang="ru-RU" sz="2400" dirty="0"/>
              <a:t>5. Сбор и сдача </a:t>
            </a:r>
            <a:r>
              <a:rPr lang="ru-RU" sz="2400" b="1" dirty="0"/>
              <a:t>макулатуры</a:t>
            </a:r>
            <a:r>
              <a:rPr lang="ru-RU" sz="2400" dirty="0"/>
              <a:t>, </a:t>
            </a:r>
            <a:r>
              <a:rPr lang="ru-RU" sz="2400" b="1" dirty="0"/>
              <a:t>спасение деревьев от вырубки</a:t>
            </a:r>
            <a:r>
              <a:rPr lang="ru-RU" sz="2400" dirty="0"/>
              <a:t>.</a:t>
            </a:r>
          </a:p>
          <a:p>
            <a:r>
              <a:rPr lang="ru-RU" sz="2400" dirty="0"/>
              <a:t>6. Приобретение навыков социального партнерства с другими организациями.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400675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altLang="ru-RU" sz="2400" dirty="0"/>
              <a:t> </a:t>
            </a:r>
            <a:r>
              <a:rPr lang="ru-RU" altLang="ru-RU" sz="2400" dirty="0">
                <a:latin typeface="Times New Roman" pitchFamily="18" charset="0"/>
              </a:rPr>
              <a:t>Оперируя цифрами, специалисты напоминают: для получения одной тонны первичной древесной целлюлозы требуется не просто 6 кубометров древесины, что равнозначно 17 деревьям высотой до 15 метров. Производство такого количества бумажного сырья требует так же 600 кубометров воды, 120 кг серы, 150 кг известняка, 2000 кВт/ч электроэнергии, - и всё это с выделением около 450 кубометров пара и дыма. В то же время во время переработки бумаги и получения вторичного сырья негативное влияние на окружающую среду уменьшается на 95%. </a:t>
            </a: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pPr eaLnBrk="1" hangingPunct="1"/>
            <a:endParaRPr lang="ru-RU" sz="4000" b="1" i="1" u="sng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 rtlCol="0">
            <a:normAutofit/>
          </a:bodyPr>
          <a:lstStyle/>
          <a:p>
            <a:pPr marL="0" marR="45720" indent="0" algn="r">
              <a:buClr>
                <a:schemeClr val="accent3"/>
              </a:buClr>
              <a:buNone/>
              <a:defRPr/>
            </a:pPr>
            <a:r>
              <a:rPr lang="ru-RU" sz="3600" i="1" dirty="0">
                <a:latin typeface="Monotype Corsiva" pitchFamily="66" charset="0"/>
              </a:rPr>
              <a:t>МАКУЛАТУРА</a:t>
            </a:r>
            <a:r>
              <a:rPr lang="ru-RU" sz="3600" i="1" dirty="0"/>
              <a:t> </a:t>
            </a:r>
            <a:r>
              <a:rPr lang="ru-RU" sz="3600" i="1" dirty="0">
                <a:effectLst>
                  <a:glow rad="101600">
                    <a:srgbClr val="870CB8">
                      <a:alpha val="60000"/>
                    </a:srgbClr>
                  </a:glow>
                </a:effectLst>
              </a:rPr>
              <a:t>-(нем. </a:t>
            </a:r>
            <a:r>
              <a:rPr lang="ru-RU" sz="3600" i="1" dirty="0" err="1">
                <a:effectLst>
                  <a:glow rad="101600">
                    <a:srgbClr val="870CB8">
                      <a:alpha val="60000"/>
                    </a:srgbClr>
                  </a:glow>
                </a:effectLst>
              </a:rPr>
              <a:t>Makulatur</a:t>
            </a:r>
            <a:r>
              <a:rPr lang="ru-RU" sz="3600" i="1" dirty="0">
                <a:effectLst>
                  <a:glow rad="101600">
                    <a:srgbClr val="870CB8">
                      <a:alpha val="60000"/>
                    </a:srgbClr>
                  </a:glow>
                </a:effectLst>
              </a:rPr>
              <a:t>, от лат. </a:t>
            </a:r>
            <a:r>
              <a:rPr lang="ru-RU" sz="3600" i="1" dirty="0" err="1">
                <a:effectLst>
                  <a:glow rad="101600">
                    <a:srgbClr val="870CB8">
                      <a:alpha val="60000"/>
                    </a:srgbClr>
                  </a:glow>
                </a:effectLst>
              </a:rPr>
              <a:t>maculo</a:t>
            </a:r>
            <a:r>
              <a:rPr lang="ru-RU" sz="3600" i="1" dirty="0">
                <a:effectLst>
                  <a:glow rad="101600">
                    <a:srgbClr val="870CB8">
                      <a:alpha val="60000"/>
                    </a:srgbClr>
                  </a:glow>
                </a:effectLst>
              </a:rPr>
              <a:t> - пачкаю), отслужившие свой срок изделия из бумаги и картона, бумажные отходы полиграфических предприятий и т. д., используемые в качестве вторичного сырья на бумажных фабриках. 1 т макулатуры заменяет </a:t>
            </a:r>
            <a:r>
              <a:rPr lang="ru-RU" sz="3600" i="1" dirty="0" smtClean="0">
                <a:effectLst>
                  <a:glow rad="101600">
                    <a:srgbClr val="870CB8">
                      <a:alpha val="60000"/>
                    </a:srgbClr>
                  </a:glow>
                </a:effectLst>
              </a:rPr>
              <a:t>около </a:t>
            </a:r>
            <a:r>
              <a:rPr lang="ru-RU" sz="3600" i="1" dirty="0">
                <a:effectLst>
                  <a:glow rad="101600">
                    <a:srgbClr val="870CB8">
                      <a:alpha val="60000"/>
                    </a:srgbClr>
                  </a:glow>
                </a:effectLst>
              </a:rPr>
              <a:t>4 куб. м древесины. </a:t>
            </a:r>
          </a:p>
          <a:p>
            <a:pPr marL="0" marR="45720" indent="0" algn="r">
              <a:buClr>
                <a:schemeClr val="accent3"/>
              </a:buClr>
              <a:buNone/>
              <a:defRPr/>
            </a:pPr>
            <a:endParaRPr lang="ru-RU" sz="2400" dirty="0">
              <a:effectLst>
                <a:glow rad="101600">
                  <a:srgbClr val="870CB8">
                    <a:alpha val="60000"/>
                  </a:srgbClr>
                </a:glo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tretch>
            <a:fillRect/>
          </a:stretch>
        </p:blipFill>
        <p:spPr>
          <a:xfrm>
            <a:off x="2500298" y="0"/>
            <a:ext cx="6215106" cy="1714488"/>
          </a:xfrm>
          <a:ln>
            <a:solidFill>
              <a:schemeClr val="tx1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28596" y="1643051"/>
            <a:ext cx="8001056" cy="492922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  <a:cs typeface="Courier New" pitchFamily="49" charset="0"/>
              </a:rPr>
              <a:t>При переработке макулатуры она получает вторую жизнь: из нее изготавливают гигиеническую продукцию, бумагу разных сортов, картон для коробок из под обуви и других целей, она используется при производстве строительных материалов и т.д. Таким образом, уничтожается меньше деревьев и других ресурсов планеты. На рисунках представлены некоторые виды макулатуроперерабатывающих машин.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92162"/>
          </a:xfrm>
        </p:spPr>
        <p:txBody>
          <a:bodyPr/>
          <a:lstStyle/>
          <a:p>
            <a:pPr eaLnBrk="1" hangingPunct="1"/>
            <a:endParaRPr lang="ru-RU" sz="4000" b="1" i="1" u="sng" dirty="0" smtClean="0"/>
          </a:p>
        </p:txBody>
      </p:sp>
      <p:pic>
        <p:nvPicPr>
          <p:cNvPr id="5" name="Содержимое 4" descr="http://t3.gstatic.com/images?q=tbn:ANd9GcTyMIfV8COxSb4UWb65EwLpWR1jmKjB8g3t-_nkVLABkXA5tEI1SYAV-9NR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4000528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t1.gstatic.com/images?q=tbn:ANd9GcR23J55UnK-kbEDmnUHrj1jxI2RcH_-DCdbbaO1EStS8uMppMzOvoXoG2HdaQ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785794"/>
            <a:ext cx="2928958" cy="78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731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Акция «Сдай макулатуру — спаси дерево!»</vt:lpstr>
      <vt:lpstr>Актуальность:</vt:lpstr>
      <vt:lpstr>Девиз акции: «Сдай макулатуру - спаси дерево!»</vt:lpstr>
      <vt:lpstr>Слайд 4</vt:lpstr>
      <vt:lpstr>Слайд 5</vt:lpstr>
      <vt:lpstr>Слайд 6</vt:lpstr>
      <vt:lpstr>Слайд 7</vt:lpstr>
      <vt:lpstr>Слайд 8</vt:lpstr>
      <vt:lpstr>Слайд 9</vt:lpstr>
      <vt:lpstr>Вот мнения родителей:</vt:lpstr>
      <vt:lpstr>Слайд 11</vt:lpstr>
      <vt:lpstr>Заключение</vt:lpstr>
      <vt:lpstr>Акция «Подари новую жизнь старым вещам» </vt:lpstr>
      <vt:lpstr>Слайд 14</vt:lpstr>
      <vt:lpstr>Акция «Береги природу»</vt:lpstr>
      <vt:lpstr>Слайд 16</vt:lpstr>
      <vt:lpstr> 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«Сдай макулатуру — спаси дерево!»</dc:title>
  <dc:creator>DNS</dc:creator>
  <cp:lastModifiedBy>DNS</cp:lastModifiedBy>
  <cp:revision>26</cp:revision>
  <dcterms:created xsi:type="dcterms:W3CDTF">2017-10-26T01:30:57Z</dcterms:created>
  <dcterms:modified xsi:type="dcterms:W3CDTF">2017-10-26T06:07:48Z</dcterms:modified>
</cp:coreProperties>
</file>